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9" r:id="rId6"/>
    <p:sldId id="312" r:id="rId7"/>
    <p:sldId id="313" r:id="rId8"/>
    <p:sldId id="31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1" r:id="rId19"/>
    <p:sldId id="27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2B8"/>
    <a:srgbClr val="589CC9"/>
    <a:srgbClr val="000000"/>
    <a:srgbClr val="76E82C"/>
    <a:srgbClr val="000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073" autoAdjust="0"/>
  </p:normalViewPr>
  <p:slideViewPr>
    <p:cSldViewPr snapToGrid="0" snapToObjects="1">
      <p:cViewPr varScale="1">
        <p:scale>
          <a:sx n="119" d="100"/>
          <a:sy n="119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2364-11E1-4744-8EDB-2B06FD78B189}" type="datetimeFigureOut">
              <a:rPr lang="en-US" smtClean="0"/>
              <a:pPr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74CB-DFB9-D64C-87A7-31237D6E8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51E93-2BEE-374F-ACEF-EB2366034E23}" type="datetimeFigureOut">
              <a:rPr lang="en-US" smtClean="0"/>
              <a:pPr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A4E0-A3A1-5D42-8904-025F1C58E9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7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17578"/>
            <a:ext cx="2895600" cy="273844"/>
          </a:xfrm>
        </p:spPr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60734" y="100736"/>
            <a:ext cx="7338739" cy="381745"/>
          </a:xfrm>
          <a:prstGeom prst="rect">
            <a:avLst/>
          </a:prstGeom>
        </p:spPr>
        <p:txBody>
          <a:bodyPr anchor="ctr"/>
          <a:lstStyle>
            <a:lvl1pPr algn="l" defTabSz="123219">
              <a:lnSpc>
                <a:spcPct val="80000"/>
              </a:lnSpc>
              <a:defRPr sz="3586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23242" y="710187"/>
            <a:ext cx="8697516" cy="381745"/>
          </a:xfrm>
          <a:prstGeom prst="rect">
            <a:avLst/>
          </a:prstGeom>
        </p:spPr>
        <p:txBody>
          <a:bodyPr/>
          <a:lstStyle>
            <a:lvl1pPr algn="l" defTabSz="246438">
              <a:lnSpc>
                <a:spcPct val="80000"/>
              </a:lnSpc>
              <a:spcBef>
                <a:spcPts val="1160"/>
              </a:spcBef>
              <a:defRPr sz="2531">
                <a:solidFill>
                  <a:srgbClr val="34A5DA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5"/>
          </p:nvPr>
        </p:nvSpPr>
        <p:spPr>
          <a:xfrm>
            <a:off x="285750" y="1038353"/>
            <a:ext cx="8572500" cy="3629641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527"/>
              </a:spcBef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68770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•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03155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-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37539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82000"/>
              <a:buFont typeface="Avenir Next"/>
              <a:buChar char="๏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171924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78000"/>
              <a:buFont typeface="Avenir Next"/>
              <a:buChar char="✦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0389" y="4915793"/>
            <a:ext cx="225386" cy="180826"/>
          </a:xfrm>
          <a:prstGeom prst="rect">
            <a:avLst/>
          </a:prstGeom>
        </p:spPr>
        <p:txBody>
          <a:bodyPr/>
          <a:lstStyle>
            <a:lvl1pPr>
              <a:defRPr sz="738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403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70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44930" y="571500"/>
            <a:ext cx="8670471" cy="4129768"/>
          </a:xfrm>
          <a:prstGeom prst="rect">
            <a:avLst/>
          </a:prstGeom>
        </p:spPr>
        <p:txBody>
          <a:bodyPr vert="horz" lIns="0" r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48175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AAS 229 - Date - Location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2107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Placeholder 19"/>
          <p:cNvSpPr>
            <a:spLocks noGrp="1"/>
          </p:cNvSpPr>
          <p:nvPr>
            <p:ph type="title"/>
          </p:nvPr>
        </p:nvSpPr>
        <p:spPr>
          <a:xfrm>
            <a:off x="244929" y="10411"/>
            <a:ext cx="8229600" cy="494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None/>
        <a:defRPr kumimoji="0" sz="2400" kern="1200" cap="none">
          <a:solidFill>
            <a:schemeClr val="tx1"/>
          </a:solidFill>
          <a:latin typeface="Franklin Gothic Book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400" kern="1200">
          <a:solidFill>
            <a:schemeClr val="tx1"/>
          </a:solidFill>
          <a:latin typeface="Franklin Gothic Book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000" kern="1200">
          <a:solidFill>
            <a:schemeClr val="tx1"/>
          </a:solidFill>
          <a:latin typeface="Franklin Gothic Book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lines.lsst.io/install/docker.html#how-to-develop-packages-inside-docker-container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612.0248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hyperlink" Target="https://pipelines.lsst.io/install/docker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tree/master/security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35857" y="1188807"/>
            <a:ext cx="8790214" cy="1200329"/>
          </a:xfrm>
        </p:spPr>
        <p:txBody>
          <a:bodyPr/>
          <a:lstStyle/>
          <a:p>
            <a:r>
              <a:rPr lang="en-IE" dirty="0"/>
              <a:t>LSST software stack and deployment on other architectures</a:t>
            </a:r>
            <a:endParaRPr lang="en-US" dirty="0"/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William </a:t>
            </a:r>
            <a:r>
              <a:rPr lang="en-US" dirty="0" err="1"/>
              <a:t>O’Mullane</a:t>
            </a:r>
            <a:r>
              <a:rPr lang="en-US" dirty="0"/>
              <a:t> for Andy </a:t>
            </a:r>
            <a:r>
              <a:rPr lang="en-US" dirty="0" err="1"/>
              <a:t>Connoly</a:t>
            </a:r>
            <a:r>
              <a:rPr lang="en-US" dirty="0"/>
              <a:t> with material from </a:t>
            </a:r>
            <a:r>
              <a:rPr lang="en-IE" dirty="0"/>
              <a:t>Owen </a:t>
            </a:r>
            <a:r>
              <a:rPr lang="en-IE" dirty="0" err="1"/>
              <a:t>Boberg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cker contain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 container</a:t>
            </a:r>
          </a:p>
        </p:txBody>
      </p:sp>
      <p:sp>
        <p:nvSpPr>
          <p:cNvPr id="126" name="Im in a Docker container, now what?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Im in a Docker container, now what?</a:t>
            </a:r>
          </a:p>
        </p:txBody>
      </p:sp>
      <p:sp>
        <p:nvSpPr>
          <p:cNvPr id="127" name="You might have these questions: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You might have these questions:</a:t>
            </a:r>
          </a:p>
          <a:p>
            <a:pPr lvl="1"/>
            <a:r>
              <a:t>How do I get to a command line?</a:t>
            </a:r>
          </a:p>
          <a:p>
            <a:pPr lvl="1"/>
            <a:r>
              <a:t>Where do I write my code?</a:t>
            </a:r>
          </a:p>
          <a:p>
            <a:pPr lvl="1"/>
            <a:r>
              <a:t>Where do I put my data?</a:t>
            </a:r>
          </a:p>
          <a:p>
            <a:pPr lvl="1"/>
            <a:r>
              <a:t>Can I use jupyter lab and/or notebooks?</a:t>
            </a:r>
          </a:p>
          <a:p>
            <a:pPr lvl="1"/>
            <a:r>
              <a:t>How do I save code output and edits?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4770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1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2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1357313" y="3132748"/>
            <a:ext cx="6429375" cy="1844367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get to a command line?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write my code?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put my data?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Can I use jupyter lab and/or notebooks?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save code output and edits?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4" name="docker run -it \…"/>
          <p:cNvSpPr txBox="1"/>
          <p:nvPr/>
        </p:nvSpPr>
        <p:spPr>
          <a:xfrm>
            <a:off x="1357312" y="1229888"/>
            <a:ext cx="6429376" cy="184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docker run -it \ 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-v ${PWD}/results:/home/maf/docmaf/maf_local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-v ${PWD}/my_repos:/home/maf/docmaf/lsst_repos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-p 8888:8888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781345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7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8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1357313" y="2479069"/>
            <a:ext cx="6429375" cy="2505022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get to a command line?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run -it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Starts the container in an interactive mode.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Gives you access to shell inside of the container.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0" name="docker run -it \…"/>
          <p:cNvSpPr txBox="1"/>
          <p:nvPr/>
        </p:nvSpPr>
        <p:spPr>
          <a:xfrm>
            <a:off x="1357313" y="1229888"/>
            <a:ext cx="6429375" cy="11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6169224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3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44" name="Where do I put my data?…"/>
          <p:cNvSpPr txBox="1">
            <a:spLocks noGrp="1"/>
          </p:cNvSpPr>
          <p:nvPr>
            <p:ph type="body" idx="15"/>
          </p:nvPr>
        </p:nvSpPr>
        <p:spPr>
          <a:xfrm>
            <a:off x="1357313" y="2470175"/>
            <a:ext cx="6429375" cy="2512384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put my data?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${PWD}/results:/home/maf/docmaf/maf_local 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This option mounts ${PWD}/results on your computer inside the container at /home/maf/docmaf/maf_local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Any new data put in ${PWD}/results on your computer will be available to use in the Docker container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46" name="docker run -it \…"/>
          <p:cNvSpPr txBox="1"/>
          <p:nvPr/>
        </p:nvSpPr>
        <p:spPr>
          <a:xfrm>
            <a:off x="1357313" y="1229888"/>
            <a:ext cx="6429375" cy="110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21415226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9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0" name="Where do I write my code?…"/>
          <p:cNvSpPr txBox="1">
            <a:spLocks noGrp="1"/>
          </p:cNvSpPr>
          <p:nvPr>
            <p:ph type="body" idx="15"/>
          </p:nvPr>
        </p:nvSpPr>
        <p:spPr>
          <a:xfrm>
            <a:off x="1357313" y="2470314"/>
            <a:ext cx="6429375" cy="25068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9697" indent="-229697" defTabSz="301888">
              <a:spcBef>
                <a:spcPts val="475"/>
              </a:spcBef>
              <a:buClr>
                <a:srgbClr val="34A5DA"/>
              </a:buClr>
              <a:buSzPct val="104999"/>
              <a:buFont typeface="Avenir Next"/>
              <a:buChar char="•"/>
              <a:defRPr sz="2646"/>
            </a:pPr>
            <a:r>
              <a:t>Where do I write my code?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${PWD}/my_repos:/home/maf/docmaf/lsst_repos 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Mount ${PWD}/my_repos on your computer inside the container at the path /home/maf/docmaf/lsst_repos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Edit any code in ${PWD}/my_repos as you normally would on a local editor and the updated code will automatically available in the container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Switching git branches in ${PWD}/my_repos will also switch branches in the container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2" name="docker run -it \…"/>
          <p:cNvSpPr txBox="1"/>
          <p:nvPr/>
        </p:nvSpPr>
        <p:spPr>
          <a:xfrm>
            <a:off x="1357313" y="1229888"/>
            <a:ext cx="6429375" cy="110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4253900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55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6" name="A note about LSST software…"/>
          <p:cNvSpPr txBox="1">
            <a:spLocks noGrp="1"/>
          </p:cNvSpPr>
          <p:nvPr>
            <p:ph type="body" idx="15"/>
          </p:nvPr>
        </p:nvSpPr>
        <p:spPr>
          <a:xfrm>
            <a:off x="1357313" y="1229888"/>
            <a:ext cx="6429375" cy="374722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40630" indent="-140630" defTabSz="184829">
              <a:lnSpc>
                <a:spcPct val="100000"/>
              </a:lnSpc>
              <a:spcBef>
                <a:spcPts val="844"/>
              </a:spcBef>
              <a:buClr>
                <a:srgbClr val="34A5DA"/>
              </a:buClr>
              <a:buSzPct val="104999"/>
              <a:buFont typeface="Avenir Next"/>
              <a:buChar char="•"/>
              <a:defRPr sz="2820"/>
            </a:pPr>
            <a:r>
              <a:t>A note about LSST software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-v ${PWD}/my_repos:/home/maf/docmaf/lsst_repos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Once in the container you can eups declare and setup packages to run off of a GitHub repos.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Example:</a:t>
            </a:r>
          </a:p>
          <a:p>
            <a:pPr marL="521814" lvl="3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sims_maf is cloned into ${PWD}/my_repos on my local host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Once in the container go to /home/maf/docmaf/lsst_repos/sims_maf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eups declare sims_maf -r . -t $USER ($USER is docmaf in this container)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setup sims_maf -t $USER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scons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container will now be running MAF off of the GitHub repo that is stored (and edited) locally, but mounted in the container.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See </a:t>
            </a:r>
            <a:r>
              <a:rPr u="sng">
                <a:hlinkClick r:id="rId2"/>
              </a:rPr>
              <a:t>https://pipelines.lsst.io/install/docker.html#how-to-develop-packages-inside-docker-containers</a:t>
            </a:r>
            <a:r>
              <a:t> for more info.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0941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0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1" name="Can I use jupyter lab and/or notebooks?…"/>
          <p:cNvSpPr txBox="1">
            <a:spLocks noGrp="1"/>
          </p:cNvSpPr>
          <p:nvPr>
            <p:ph type="body" idx="15"/>
          </p:nvPr>
        </p:nvSpPr>
        <p:spPr>
          <a:xfrm>
            <a:off x="1357313" y="2400237"/>
            <a:ext cx="6429375" cy="257687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t>Can I use jupyter lab and/or notebooks?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-p 8888:8888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Read as host_port:container_port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Maps port 8888 of your host to port 8888 in the container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Command in container:</a:t>
            </a:r>
          </a:p>
          <a:p>
            <a:pPr marL="747934" lvl="3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jupyter lab —ip=0.0.0.0 —no-browser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Copy and paste the url you are given into a local browser and start making notebooks.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This does of course require jupyter to be installed in the container, which is the case for oboberg/maf:180525 image.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3" name="docker run -it \…"/>
          <p:cNvSpPr txBox="1"/>
          <p:nvPr/>
        </p:nvSpPr>
        <p:spPr>
          <a:xfrm>
            <a:off x="1357313" y="1229888"/>
            <a:ext cx="6429375" cy="1104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38960622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6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7" name="How do I save code output and edits?…"/>
          <p:cNvSpPr txBox="1">
            <a:spLocks noGrp="1"/>
          </p:cNvSpPr>
          <p:nvPr>
            <p:ph type="body" idx="15"/>
          </p:nvPr>
        </p:nvSpPr>
        <p:spPr>
          <a:xfrm>
            <a:off x="1357313" y="2470175"/>
            <a:ext cx="6429375" cy="251238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t>How do I save code output and edits?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${PWD}/results:/home/maf/docmaf/maf_local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${PWD}/my_repos:/home/maf/docmaf/lsst_repos 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When in the container, </a:t>
            </a:r>
            <a:r>
              <a:rPr b="1"/>
              <a:t>anything created, edited, or removed</a:t>
            </a:r>
            <a:r>
              <a:t> in /home/maf/docmaf/maf_local or /home/maf/docmaf/lsst_repos will have the same effect for content in </a:t>
            </a:r>
            <a:r>
              <a:rPr b="1"/>
              <a:t>${PWD}/results</a:t>
            </a:r>
            <a:r>
              <a:t> and </a:t>
            </a:r>
            <a:r>
              <a:rPr b="1"/>
              <a:t>${PWD}/my_repos</a:t>
            </a:r>
            <a:r>
              <a:t>, respectively.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 careful what you mount!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There are security features to stop you from mounting your root directory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9" name="docker run -it \…"/>
          <p:cNvSpPr txBox="1"/>
          <p:nvPr/>
        </p:nvSpPr>
        <p:spPr>
          <a:xfrm>
            <a:off x="1357313" y="1229888"/>
            <a:ext cx="6429375" cy="110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8159186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252"/>
          <a:stretch/>
        </p:blipFill>
        <p:spPr>
          <a:xfrm>
            <a:off x="1910324" y="1165950"/>
            <a:ext cx="5397713" cy="392060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Shape 141"/>
          <p:cNvSpPr txBox="1"/>
          <p:nvPr/>
        </p:nvSpPr>
        <p:spPr>
          <a:xfrm>
            <a:off x="1143000" y="4797675"/>
            <a:ext cx="6858000" cy="345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Raleway"/>
                <a:ea typeface="Raleway"/>
                <a:cs typeface="Raleway"/>
                <a:sym typeface="Raleway"/>
              </a:rPr>
              <a:t>Preprint available at </a:t>
            </a:r>
            <a:r>
              <a:rPr lang="en" sz="135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https://arxiv.org/abs/1612.02485</a:t>
            </a:r>
            <a:endParaRPr sz="13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028700" y="171450"/>
            <a:ext cx="6858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i="1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Paper Goal:</a:t>
            </a:r>
            <a:r>
              <a:rPr lang="en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evaluate existing Big Data systems on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real-world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scientific image analysis workflows &amp; point the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algn="r"/>
            <a:r>
              <a:rPr lang="en">
                <a:latin typeface="Raleway"/>
                <a:ea typeface="Raleway"/>
                <a:cs typeface="Raleway"/>
                <a:sym typeface="Raleway"/>
              </a:rPr>
              <a:t>way forward for database &amp; systems researchers.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5794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DB894-926A-BB44-A8F6-098262F8B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17178-6266-CE40-9629-32EF7E085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B946D-3F18-E444-955B-28BCD88FB7A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DEA17-EB0F-0642-856D-424B2AFEF1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47119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02" name="What it is and what it doe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What it is and what it does</a:t>
            </a:r>
          </a:p>
        </p:txBody>
      </p:sp>
      <p:sp>
        <p:nvSpPr>
          <p:cNvPr id="103" name="Docker allows you to build standalone applications with all of their dependencies in a standard and easily shared unit.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build standalone applications with all of their dependencies in a standard and easily shared unit.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Image: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Built from an easily readable/writeable </a:t>
            </a:r>
            <a:r>
              <a:rPr dirty="0" err="1"/>
              <a:t>Dockerfile</a:t>
            </a:r>
            <a:endParaRPr dirty="0"/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Install commands you would run in your terminal (apt-get, </a:t>
            </a:r>
            <a:r>
              <a:rPr dirty="0" err="1"/>
              <a:t>yum,pip,conda</a:t>
            </a:r>
            <a:r>
              <a:rPr dirty="0"/>
              <a:t>) can almost be directly copied into a </a:t>
            </a:r>
            <a:r>
              <a:rPr dirty="0" err="1"/>
              <a:t>Dockerfile</a:t>
            </a:r>
            <a:r>
              <a:rPr dirty="0"/>
              <a:t>.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This includes the instructions for</a:t>
            </a:r>
            <a:r>
              <a:rPr u="sng" dirty="0">
                <a:hlinkClick r:id="rId2"/>
              </a:rPr>
              <a:t> LSST pipelines</a:t>
            </a:r>
            <a:r>
              <a:rPr dirty="0"/>
              <a:t>.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Or pulled from the Docker </a:t>
            </a:r>
            <a:r>
              <a:rPr u="sng" dirty="0">
                <a:hlinkClick r:id="rId3"/>
              </a:rPr>
              <a:t>hub repository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Images on Docker hub can, and often do, serve as the base image for applications you build.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run standalone applications in a sandbox environment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Container: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A running instance of a Docker image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You can think of it as a lightweight VM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Only uses the resources you give it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8965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07" name="Pro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Pros</a:t>
            </a:r>
          </a:p>
        </p:txBody>
      </p:sp>
      <p:sp>
        <p:nvSpPr>
          <p:cNvPr id="108" name="Completely isolated environment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Completely isolated environment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Need more than one version of python, just make different images/containers.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Truly isolate the LSST stack from your native environment.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Get access to software not available on your host OS.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Example: Macs can not currently run OpSim 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A Mac running OpSim through Docker can, however.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Reproducibility: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Easily share the exact environment used to produce a result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Avoid the statement, “Well it worked on my machine”.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Collaboration: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Docker Hub makes it easy to share images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Quickly get people using LSST software while at workshops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No time lost with people trying to update their version of the stack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Just install Docker and pull the image for the software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5630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12" name="Con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Cons</a:t>
            </a:r>
          </a:p>
        </p:txBody>
      </p:sp>
      <p:sp>
        <p:nvSpPr>
          <p:cNvPr id="113" name="There is a small learning curve to Docker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There is a small learning curve to Docker</a:t>
            </a:r>
          </a:p>
          <a:p>
            <a:pPr lvl="1"/>
            <a:r>
              <a:t>Have to learn how to mount volumes so you do not lose data when a container is removed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Lose software changes to a container if they are not committed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Security:</a:t>
            </a:r>
          </a:p>
          <a:p>
            <a:pPr lvl="1"/>
            <a:r>
              <a:t>Careful steps need to be taken when running Docker on a shared machine</a:t>
            </a:r>
          </a:p>
          <a:p>
            <a:pPr lvl="1"/>
            <a:r>
              <a:t>Only privileged users should have access to Docker commands</a:t>
            </a:r>
          </a:p>
          <a:p>
            <a:pPr lvl="1"/>
            <a:r>
              <a:t>See: </a:t>
            </a:r>
            <a:r>
              <a:rPr u="sng">
                <a:hlinkClick r:id="rId2"/>
              </a:rPr>
              <a:t>https://github.com/docker/labs/tree/master/security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Some high performance computers centers (HPCs) will not install Docker.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Alternatives: shifter (NCSA), singularity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4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DA24F-5938-D649-94D9-DA209D4CF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LSST DM Stack ..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D7C47-A73A-2947-AF00-A2189652A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major factors are reliability and 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4DD36-D2A6-BD42-B281-22339D69E0E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Code from build and test environment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Directly to deployment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Including in the </a:t>
            </a:r>
            <a:r>
              <a:rPr lang="en-US" dirty="0" err="1"/>
              <a:t>JupyterHub</a:t>
            </a:r>
            <a:r>
              <a:rPr lang="en-US" dirty="0"/>
              <a:t> (used in the tutorial)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you can also get the stack running on a machine with docker using  e.g. </a:t>
            </a:r>
          </a:p>
          <a:p>
            <a:r>
              <a:rPr lang="en-IE" dirty="0"/>
              <a:t>&gt;docker run -</a:t>
            </a:r>
            <a:r>
              <a:rPr lang="en-IE" dirty="0" err="1"/>
              <a:t>ti</a:t>
            </a:r>
            <a:r>
              <a:rPr lang="en-IE" dirty="0"/>
              <a:t> </a:t>
            </a:r>
            <a:r>
              <a:rPr lang="en-IE" dirty="0" err="1"/>
              <a:t>lsstsqre</a:t>
            </a:r>
            <a:r>
              <a:rPr lang="en-IE" dirty="0"/>
              <a:t>/centos:7-stack-lsst_distrib-v15_0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9294-8499-6440-9CC3-5D6BA92B11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8370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BB39C-5832-4747-A08F-16065D771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LSST DM Stack builds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5DE23-F9DE-2848-825E-11A03F5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481067"/>
            <a:ext cx="6046428" cy="3948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2515-1540-C249-82E5-19E1F3AE02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6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9061B-1A81-4A41-B1A1-1E883AEAFE0B}"/>
              </a:ext>
            </a:extLst>
          </p:cNvPr>
          <p:cNvSpPr txBox="1"/>
          <p:nvPr/>
        </p:nvSpPr>
        <p:spPr>
          <a:xfrm>
            <a:off x="6820740" y="1021976"/>
            <a:ext cx="2323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GCE Google Compute Engine   -yes we pay for it. </a:t>
            </a:r>
          </a:p>
          <a:p>
            <a:endParaRPr lang="en-US" dirty="0"/>
          </a:p>
          <a:p>
            <a:r>
              <a:rPr lang="en-US" dirty="0"/>
              <a:t>TLS Transport Layer Security – handles the SSL</a:t>
            </a:r>
          </a:p>
          <a:p>
            <a:endParaRPr lang="en-US" dirty="0"/>
          </a:p>
          <a:p>
            <a:r>
              <a:rPr lang="en-US" dirty="0"/>
              <a:t>S3sync  sync a filesystem to an S3 bucket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3B123-AD46-0D4E-9963-146FA77C06C6}"/>
              </a:ext>
            </a:extLst>
          </p:cNvPr>
          <p:cNvSpPr txBox="1"/>
          <p:nvPr/>
        </p:nvSpPr>
        <p:spPr>
          <a:xfrm>
            <a:off x="53783" y="4615027"/>
            <a:ext cx="93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Jenkins master on AWS, the agents on Google, and we stuff the results in an AWS S3 bucket</a:t>
            </a:r>
          </a:p>
        </p:txBody>
      </p:sp>
    </p:spTree>
    <p:extLst>
      <p:ext uri="{BB962C8B-B14F-4D97-AF65-F5344CB8AC3E}">
        <p14:creationId xmlns:p14="http://schemas.microsoft.com/office/powerpoint/2010/main" val="33026989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46747-5958-6243-A0FB-CDB0B9855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a “release” is made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80B6-7900-5543-AB2B-01751551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7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866D1-A554-F443-914A-FB59CB1A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85378"/>
            <a:ext cx="6081208" cy="43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9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AD1E2-2EB0-E940-8E5D-962EC2330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File structure for releases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E895-1529-EC48-8D6F-D9298008EC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8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DD17B-6A9F-914D-9A96-254417A4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611573"/>
            <a:ext cx="7723258" cy="40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ocker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Dockerfile</a:t>
            </a:r>
          </a:p>
        </p:txBody>
      </p:sp>
      <p:sp>
        <p:nvSpPr>
          <p:cNvPr id="117" name="The commands are easy to read and follow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The commands are easy to read and follow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19" name="Screen Shot 2018-01-28 at 8.43.58 PM.png" descr="Screen Shot 2018-01-28 at 8.4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697" y="1466354"/>
            <a:ext cx="2949555" cy="328988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ommands in PINK are Docker specific commands."/>
          <p:cNvSpPr txBox="1"/>
          <p:nvPr/>
        </p:nvSpPr>
        <p:spPr>
          <a:xfrm>
            <a:off x="1348960" y="1647556"/>
            <a:ext cx="3315210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Commands in </a:t>
            </a:r>
            <a:r>
              <a:rPr sz="949" b="1">
                <a:solidFill>
                  <a:srgbClr val="DB71C6"/>
                </a:solidFill>
              </a:rPr>
              <a:t>PINK</a:t>
            </a:r>
            <a:r>
              <a:rPr sz="949"/>
              <a:t> are Docker specific commands.</a:t>
            </a:r>
          </a:p>
        </p:txBody>
      </p:sp>
      <p:sp>
        <p:nvSpPr>
          <p:cNvPr id="121" name="Installing additional software on top of the base image is done here using apt-get and pip."/>
          <p:cNvSpPr txBox="1"/>
          <p:nvPr/>
        </p:nvSpPr>
        <p:spPr>
          <a:xfrm>
            <a:off x="1377110" y="3921422"/>
            <a:ext cx="3258911" cy="34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Installing additional software on top of the base image is done here using apt-get and pip.</a:t>
            </a:r>
          </a:p>
        </p:txBody>
      </p:sp>
      <p:sp>
        <p:nvSpPr>
          <p:cNvPr id="122" name="The base image is pulled FROM Docker hub"/>
          <p:cNvSpPr txBox="1"/>
          <p:nvPr/>
        </p:nvSpPr>
        <p:spPr>
          <a:xfrm>
            <a:off x="1348960" y="2821006"/>
            <a:ext cx="3315210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The base image is pulled </a:t>
            </a:r>
            <a:r>
              <a:rPr sz="949" b="1">
                <a:solidFill>
                  <a:srgbClr val="DB71C6"/>
                </a:solidFill>
              </a:rPr>
              <a:t>FROM</a:t>
            </a:r>
            <a:r>
              <a:rPr sz="949"/>
              <a:t> Docker hub</a:t>
            </a:r>
          </a:p>
        </p:txBody>
      </p:sp>
      <p:sp>
        <p:nvSpPr>
          <p:cNvPr id="123" name="https://hub.docker.com/r/oboberg/astroml/"/>
          <p:cNvSpPr txBox="1"/>
          <p:nvPr/>
        </p:nvSpPr>
        <p:spPr>
          <a:xfrm>
            <a:off x="4857019" y="4721919"/>
            <a:ext cx="3258911" cy="2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2200" u="sng">
                <a:hlinkClick r:id=""/>
              </a:defRPr>
            </a:lvl1pPr>
          </a:lstStyle>
          <a:p>
            <a:pPr>
              <a:defRPr u="none"/>
            </a:pPr>
            <a:r>
              <a:rPr sz="1160" dirty="0"/>
              <a:t>https://</a:t>
            </a:r>
            <a:r>
              <a:rPr sz="1160" dirty="0" err="1"/>
              <a:t>hub.docker.com</a:t>
            </a:r>
            <a:r>
              <a:rPr sz="1160" dirty="0"/>
              <a:t>/r/</a:t>
            </a:r>
            <a:r>
              <a:rPr sz="1160" dirty="0" err="1"/>
              <a:t>oboberg</a:t>
            </a:r>
            <a:r>
              <a:rPr sz="1160" dirty="0"/>
              <a:t>/</a:t>
            </a:r>
            <a:r>
              <a:rPr sz="1160" dirty="0" err="1"/>
              <a:t>astroml</a:t>
            </a:r>
            <a:r>
              <a:rPr sz="116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15558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chnic">
  <a:themeElements>
    <a:clrScheme name="Technical Plans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B4DBF1"/>
      </a:accent1>
      <a:accent2>
        <a:srgbClr val="00A4D1"/>
      </a:accent2>
      <a:accent3>
        <a:srgbClr val="FBE600"/>
      </a:accent3>
      <a:accent4>
        <a:srgbClr val="7CBF31"/>
      </a:accent4>
      <a:accent5>
        <a:srgbClr val="F38117"/>
      </a:accent5>
      <a:accent6>
        <a:srgbClr val="C0C0C0"/>
      </a:accent6>
      <a:hlink>
        <a:srgbClr val="00A8D6"/>
      </a:hlink>
      <a:folHlink>
        <a:srgbClr val="58A3B9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Theme (wide screen)</Template>
  <TotalTime>4781</TotalTime>
  <Words>1647</Words>
  <Application>Microsoft Macintosh PowerPoint</Application>
  <PresentationFormat>On-screen Show (16:9)</PresentationFormat>
  <Paragraphs>182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Avenir Next</vt:lpstr>
      <vt:lpstr>Avenir Next Medium</vt:lpstr>
      <vt:lpstr>Calibri</vt:lpstr>
      <vt:lpstr>Courier New</vt:lpstr>
      <vt:lpstr>DIN Condensed</vt:lpstr>
      <vt:lpstr>Franklin Gothic Book</vt:lpstr>
      <vt:lpstr>Franklin Gothic Medium</vt:lpstr>
      <vt:lpstr>Raleway</vt:lpstr>
      <vt:lpstr>Wingdings 2</vt:lpstr>
      <vt:lpstr>Technic</vt:lpstr>
      <vt:lpstr>LSST software stack and deployment on other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LSST software stack and deployment on other architectures</dc:title>
  <dc:subject/>
  <dc:creator>Microsoft Office User</dc:creator>
  <cp:keywords/>
  <dc:description/>
  <cp:lastModifiedBy>Microsoft Office User</cp:lastModifiedBy>
  <cp:revision>109</cp:revision>
  <dcterms:created xsi:type="dcterms:W3CDTF">2018-03-11T22:51:31Z</dcterms:created>
  <dcterms:modified xsi:type="dcterms:W3CDTF">2018-06-09T20:53:36Z</dcterms:modified>
  <cp:category/>
</cp:coreProperties>
</file>